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0124" autoAdjust="0"/>
  </p:normalViewPr>
  <p:slideViewPr>
    <p:cSldViewPr snapToGrid="0">
      <p:cViewPr varScale="1">
        <p:scale>
          <a:sx n="52" d="100"/>
          <a:sy n="52" d="100"/>
        </p:scale>
        <p:origin x="18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0F651-1D38-4C80-A01A-5AC74C387F6C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8D8F6-3715-4ACD-94A9-4EEF27EABD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projet à réaliser</a:t>
            </a:r>
          </a:p>
          <a:p>
            <a:endParaRPr lang="fr-FR" dirty="0"/>
          </a:p>
          <a:p>
            <a:r>
              <a:rPr lang="fr-FR" dirty="0"/>
              <a:t>Ce qu’il y a à présenter</a:t>
            </a:r>
          </a:p>
          <a:p>
            <a:endParaRPr lang="fr-FR" dirty="0"/>
          </a:p>
          <a:p>
            <a:r>
              <a:rPr lang="fr-FR" dirty="0"/>
              <a:t>Différentes </a:t>
            </a:r>
            <a:r>
              <a:rPr lang="fr-FR" dirty="0" err="1"/>
              <a:t>exp</a:t>
            </a:r>
            <a:r>
              <a:rPr lang="fr-FR" dirty="0"/>
              <a:t> pour comprendre</a:t>
            </a:r>
          </a:p>
          <a:p>
            <a:endParaRPr lang="fr-FR" dirty="0"/>
          </a:p>
          <a:p>
            <a:r>
              <a:rPr lang="fr-FR" dirty="0"/>
              <a:t>Les ressources, le temps, l’équipe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8D8F6-3715-4ACD-94A9-4EEF27EABD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86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 1 : Réalisation du montage, mesures afin de voir ou se situe la variation (fréquence adaptée)</a:t>
            </a:r>
          </a:p>
          <a:p>
            <a:r>
              <a:rPr lang="fr-FR" dirty="0"/>
              <a:t>200kH </a:t>
            </a:r>
            <a:r>
              <a:rPr lang="fr-FR" dirty="0" err="1"/>
              <a:t>leger</a:t>
            </a:r>
            <a:r>
              <a:rPr lang="fr-FR" dirty="0"/>
              <a:t>; 300 kH </a:t>
            </a:r>
            <a:r>
              <a:rPr lang="fr-FR" dirty="0" err="1"/>
              <a:t>resultat</a:t>
            </a:r>
            <a:r>
              <a:rPr lang="fr-FR" dirty="0"/>
              <a:t> signifiant</a:t>
            </a:r>
          </a:p>
          <a:p>
            <a:endParaRPr lang="fr-FR" dirty="0"/>
          </a:p>
          <a:p>
            <a:r>
              <a:rPr lang="fr-FR" dirty="0"/>
              <a:t>EXP 1 : variation de la tension </a:t>
            </a:r>
          </a:p>
          <a:p>
            <a:r>
              <a:rPr lang="fr-FR" dirty="0"/>
              <a:t>	Capteur capacitif modifie les </a:t>
            </a:r>
            <a:r>
              <a:rPr lang="fr-FR" dirty="0" err="1"/>
              <a:t>oscilations</a:t>
            </a:r>
            <a:endParaRPr lang="fr-FR" dirty="0"/>
          </a:p>
          <a:p>
            <a:r>
              <a:rPr lang="fr-FR" dirty="0"/>
              <a:t>	C= 1/(L*f²*4*pi²) = valeur 6,33 </a:t>
            </a:r>
            <a:r>
              <a:rPr lang="fr-FR" dirty="0">
                <a:sym typeface="Wingdings" panose="05000000000000000000" pitchFamily="2" charset="2"/>
              </a:rPr>
              <a:t> voir calcul feuille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8D8F6-3715-4ACD-94A9-4EEF27EABD4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70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Simulation d’un oscilloscope sur </a:t>
            </a:r>
            <a:r>
              <a:rPr lang="fr-FR" dirty="0" err="1"/>
              <a:t>processing</a:t>
            </a:r>
            <a:r>
              <a:rPr lang="fr-FR" dirty="0"/>
              <a:t> : une valeur varie selon touché</a:t>
            </a:r>
          </a:p>
          <a:p>
            <a:endParaRPr lang="fr-FR" dirty="0"/>
          </a:p>
          <a:p>
            <a:r>
              <a:rPr lang="fr-FR" dirty="0"/>
              <a:t>On constate un pont diviseur de tension ; </a:t>
            </a:r>
          </a:p>
          <a:p>
            <a:r>
              <a:rPr lang="fr-FR" dirty="0"/>
              <a:t>Circuit RL ou RLC :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bobine laisse passer les fréquences basses &amp; le condensateur les fréquences hautes = filtre laisse passer fréquences du milieu ;</a:t>
            </a:r>
          </a:p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 RC parallèle = agit comme résistance,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8D8F6-3715-4ACD-94A9-4EEF27EABD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59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de </a:t>
            </a:r>
            <a:r>
              <a:rPr lang="fr-FR" dirty="0" err="1"/>
              <a:t>LEDs</a:t>
            </a:r>
            <a:r>
              <a:rPr lang="fr-FR" dirty="0"/>
              <a:t> ; </a:t>
            </a:r>
          </a:p>
          <a:p>
            <a:r>
              <a:rPr lang="fr-FR" dirty="0"/>
              <a:t>Port 9 -&gt; 5V ; port 0 lire tensions</a:t>
            </a:r>
          </a:p>
          <a:p>
            <a:r>
              <a:rPr lang="fr-FR" dirty="0"/>
              <a:t>R pour pas suralimenter LED, car longuement allumées</a:t>
            </a:r>
          </a:p>
          <a:p>
            <a:r>
              <a:rPr lang="fr-FR" dirty="0"/>
              <a:t>Parler des tentatives </a:t>
            </a:r>
            <a:r>
              <a:rPr lang="fr-FR" dirty="0" err="1"/>
              <a:t>défructueuses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8D8F6-3715-4ACD-94A9-4EEF27EABD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3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0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61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3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9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3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95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2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09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3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2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E6EC-ABAB-4DBF-9762-D1D629F687B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19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-4"/>
            <a:ext cx="12192000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CONTEXTE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79659" y="6100483"/>
            <a:ext cx="47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479612" y="1377349"/>
            <a:ext cx="5204012" cy="4723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500" b="1" dirty="0">
                <a:solidFill>
                  <a:srgbClr val="00B050"/>
                </a:solidFill>
              </a:rPr>
              <a:t>Objectif : </a:t>
            </a:r>
            <a:r>
              <a:rPr lang="fr-FR" sz="2500" dirty="0">
                <a:solidFill>
                  <a:srgbClr val="00B050"/>
                </a:solidFill>
              </a:rPr>
              <a:t>Transformer une pomme de terre en capteur capacitif qui détecte si on le touche avec un doigt, deux doigts ou à pleine main.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fr-FR" sz="2500" dirty="0">
              <a:solidFill>
                <a:srgbClr val="00B050"/>
              </a:solidFill>
            </a:endParaRPr>
          </a:p>
          <a:p>
            <a:pPr algn="l"/>
            <a:r>
              <a:rPr lang="fr-FR" sz="2500" dirty="0">
                <a:solidFill>
                  <a:srgbClr val="FFC000"/>
                </a:solidFill>
              </a:rPr>
              <a:t>Présenter un prototype fonctionnel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fr-FR" sz="2500" dirty="0">
              <a:solidFill>
                <a:srgbClr val="FFC000"/>
              </a:solidFill>
            </a:endParaRPr>
          </a:p>
          <a:p>
            <a:pPr algn="l"/>
            <a:r>
              <a:rPr lang="fr-FR" sz="2500" b="1" dirty="0">
                <a:solidFill>
                  <a:srgbClr val="0070C0"/>
                </a:solidFill>
              </a:rPr>
              <a:t>2 jours complets </a:t>
            </a:r>
            <a:r>
              <a:rPr lang="fr-FR" sz="2500" dirty="0">
                <a:solidFill>
                  <a:srgbClr val="0070C0"/>
                </a:solidFill>
              </a:rPr>
              <a:t>: de lundi à mercredi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12708" r="16869"/>
          <a:stretch/>
        </p:blipFill>
        <p:spPr>
          <a:xfrm rot="5400000">
            <a:off x="6901833" y="1445405"/>
            <a:ext cx="4244977" cy="45209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ZoneTexte 12"/>
          <p:cNvSpPr txBox="1"/>
          <p:nvPr/>
        </p:nvSpPr>
        <p:spPr>
          <a:xfrm>
            <a:off x="1" y="6380946"/>
            <a:ext cx="12167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>
                <a:solidFill>
                  <a:schemeClr val="bg1">
                    <a:lumMod val="50000"/>
                  </a:schemeClr>
                </a:solidFill>
              </a:rPr>
              <a:t>Membres</a:t>
            </a:r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 : Victor LOSSER, Loïc FAULLIMMEL, Sébastien BOHN</a:t>
            </a:r>
          </a:p>
        </p:txBody>
      </p:sp>
    </p:spTree>
    <p:extLst>
      <p:ext uri="{BB962C8B-B14F-4D97-AF65-F5344CB8AC3E}">
        <p14:creationId xmlns:p14="http://schemas.microsoft.com/office/powerpoint/2010/main" val="414847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Résultats des expériences menés</a:t>
            </a:r>
          </a:p>
        </p:txBody>
      </p:sp>
      <p:pic>
        <p:nvPicPr>
          <p:cNvPr id="13" name="Image 12" descr="C:\Users\user\AppData\Local\Microsoft\Windows\INetCacheContent.Word\Cap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06" y="1775361"/>
            <a:ext cx="2998087" cy="145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22" y="3277961"/>
            <a:ext cx="3240000" cy="162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022" y="4897961"/>
            <a:ext cx="3240000" cy="16197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095999" y="995082"/>
            <a:ext cx="6071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EXPERIENCE 2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0" y="987294"/>
            <a:ext cx="6071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EXPERIENCE 1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64" y="1791374"/>
            <a:ext cx="5695025" cy="10543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50045" y="1775361"/>
            <a:ext cx="614082" cy="10543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 descr="index2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2" y="4253547"/>
            <a:ext cx="2757878" cy="205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664" y="4253547"/>
            <a:ext cx="2743476" cy="2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1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Explication du fonctionnement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3023" y="2826310"/>
            <a:ext cx="45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Aucun doigt </a:t>
            </a:r>
            <a:r>
              <a:rPr lang="fr-FR" sz="2000" dirty="0">
                <a:sym typeface="Wingdings" panose="05000000000000000000" pitchFamily="2" charset="2"/>
              </a:rPr>
              <a:t> Aucune LED allumée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1 doigt </a:t>
            </a:r>
            <a:r>
              <a:rPr lang="fr-FR" sz="2000" dirty="0">
                <a:sym typeface="Wingdings" panose="05000000000000000000" pitchFamily="2" charset="2"/>
              </a:rPr>
              <a:t> 1 LED allumée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2 doigts </a:t>
            </a:r>
            <a:r>
              <a:rPr lang="fr-FR" sz="2000" dirty="0">
                <a:sym typeface="Wingdings" panose="05000000000000000000" pitchFamily="2" charset="2"/>
              </a:rPr>
              <a:t> 2 LED allumées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Prise à pleine main </a:t>
            </a:r>
            <a:r>
              <a:rPr lang="fr-FR" sz="2000" dirty="0">
                <a:sym typeface="Wingdings" panose="05000000000000000000" pitchFamily="2" charset="2"/>
              </a:rPr>
              <a:t> 3 LED allumées</a:t>
            </a:r>
            <a:endParaRPr lang="fr-FR" sz="2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65" y="1785461"/>
            <a:ext cx="6255820" cy="4328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2" descr="http://i.ytimg.com/vi/w2Y8eWWrD9Q/maxres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50" b="97500" l="9930" r="898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35" r="27918"/>
          <a:stretch/>
        </p:blipFill>
        <p:spPr bwMode="auto">
          <a:xfrm>
            <a:off x="5178754" y="1169889"/>
            <a:ext cx="917246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2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Présentation du prototype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3929650" y="1582615"/>
            <a:ext cx="8061955" cy="4898865"/>
            <a:chOff x="3929650" y="1582615"/>
            <a:chExt cx="8061955" cy="4898865"/>
          </a:xfrm>
        </p:grpSpPr>
        <p:pic>
          <p:nvPicPr>
            <p:cNvPr id="15" name="Picture 2" descr="http://i.ytimg.com/vi/w2Y8eWWrD9Q/maxresdefault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7500" l="9930" r="898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5" r="27918"/>
            <a:stretch/>
          </p:blipFill>
          <p:spPr bwMode="auto">
            <a:xfrm>
              <a:off x="3929650" y="4733248"/>
              <a:ext cx="1180333" cy="157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7800" l="832" r="100000">
                          <a14:foregroundMark x1="10603" y1="66015" x2="10603" y2="66015"/>
                          <a14:foregroundMark x1="10949" y1="66259" x2="10949" y2="66259"/>
                          <a14:foregroundMark x1="7900" y1="62347" x2="7900" y2="62347"/>
                          <a14:foregroundMark x1="11781" y1="73716" x2="11781" y2="73716"/>
                          <a14:foregroundMark x1="8940" y1="72494" x2="8940" y2="72494"/>
                          <a14:foregroundMark x1="5405" y1="71027" x2="5405" y2="71027"/>
                          <a14:foregroundMark x1="3673" y1="74572" x2="3673" y2="74572"/>
                          <a14:foregroundMark x1="4712" y1="79951" x2="4712" y2="79951"/>
                          <a14:foregroundMark x1="5405" y1="87164" x2="5405" y2="87164"/>
                          <a14:foregroundMark x1="7277" y1="93399" x2="7277" y2="93399"/>
                          <a14:foregroundMark x1="9979" y1="84108" x2="9979" y2="84108"/>
                          <a14:foregroundMark x1="9633" y1="87775" x2="9633" y2="87775"/>
                        </a14:backgroundRemoval>
                      </a14:imgEffect>
                    </a14:imgLayer>
                  </a14:imgProps>
                </a:ext>
              </a:extLst>
            </a:blip>
            <a:srcRect l="17724"/>
            <a:stretch/>
          </p:blipFill>
          <p:spPr>
            <a:xfrm>
              <a:off x="4881384" y="1582615"/>
              <a:ext cx="7110221" cy="4898865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83472" y="2256919"/>
            <a:ext cx="5605275" cy="31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5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9" name="Picture 4" descr="https://exia.cesi.fr/wp-content/themes/eice/assets/images/logo-hea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Bilan du projet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3376" y="1030766"/>
            <a:ext cx="68990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Ce que nous a apporté le projet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connaissances en codage </a:t>
            </a:r>
            <a:r>
              <a:rPr lang="fr-FR" sz="2000" dirty="0" err="1"/>
              <a:t>arduino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connaissances pratiques sur l’utilisation possible des différents composants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première expérience humaine sur le travail en groupe autour d’un projet scientifique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première approche sur la gestion d’un groupe de projet et le suivi de l’avancement du projet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92520" y="4343401"/>
            <a:ext cx="598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Les difficultés rencontrés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 montage capricieux avec des fréquences instables qui influence le bon affichage des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difficulté à avancer rapidement et efficacement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Une gestion du temps pas optimal par conséquent</a:t>
            </a:r>
          </a:p>
        </p:txBody>
      </p:sp>
    </p:spTree>
    <p:extLst>
      <p:ext uri="{BB962C8B-B14F-4D97-AF65-F5344CB8AC3E}">
        <p14:creationId xmlns:p14="http://schemas.microsoft.com/office/powerpoint/2010/main" val="4900252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326</Words>
  <Application>Microsoft Office PowerPoint</Application>
  <PresentationFormat>Grand écran</PresentationFormat>
  <Paragraphs>68</Paragraphs>
  <Slides>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Wingdings 3</vt:lpstr>
      <vt:lpstr>Thème Office</vt:lpstr>
      <vt:lpstr>CONTEXTE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</dc:title>
  <dc:creator>Victor Losser</dc:creator>
  <cp:lastModifiedBy>FAULLIMMEL LOÏC</cp:lastModifiedBy>
  <cp:revision>10</cp:revision>
  <dcterms:created xsi:type="dcterms:W3CDTF">2016-11-28T15:36:26Z</dcterms:created>
  <dcterms:modified xsi:type="dcterms:W3CDTF">2016-11-29T12:53:26Z</dcterms:modified>
</cp:coreProperties>
</file>